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1"/>
  </p:notes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oper BT Bold" charset="1" panose="0208080404030B020404"/>
      <p:regular r:id="rId10"/>
    </p:embeddedFont>
    <p:embeddedFont>
      <p:font typeface="Cooper BT Bold Italics" charset="1" panose="0208080405030B090404"/>
      <p:regular r:id="rId11"/>
    </p:embeddedFont>
    <p:embeddedFont>
      <p:font typeface="Cooper BT Light" charset="1" panose="0208050304030B020404"/>
      <p:regular r:id="rId12"/>
    </p:embeddedFont>
    <p:embeddedFont>
      <p:font typeface="Cooper BT Light Italics" charset="1" panose="0208050304030B090404"/>
      <p:regular r:id="rId13"/>
    </p:embeddedFont>
    <p:embeddedFont>
      <p:font typeface="Cooper BT Medium" charset="1" panose="0208060305030B020404"/>
      <p:regular r:id="rId14"/>
    </p:embeddedFont>
    <p:embeddedFont>
      <p:font typeface="Cooper BT Medium Italics" charset="1" panose="0208060305030B090404"/>
      <p:regular r:id="rId15"/>
    </p:embeddedFont>
    <p:embeddedFont>
      <p:font typeface="Cooper BT Heavy" charset="1" panose="0208090404030B020404"/>
      <p:regular r:id="rId16"/>
    </p:embeddedFont>
    <p:embeddedFont>
      <p:font typeface="Cooper BT Heavy Italics" charset="1" panose="0208090405030B0904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31" Target="notesMasters/notesMaster1.xml" Type="http://schemas.openxmlformats.org/officeDocument/2006/relationships/notesMaster"/><Relationship Id="rId32" Target="theme/theme2.xml" Type="http://schemas.openxmlformats.org/officeDocument/2006/relationships/theme"/><Relationship Id="rId33" Target="notesSlides/notesSlide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besides talking about the dataset we use, also include the motivation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7.jpeg" Type="http://schemas.openxmlformats.org/officeDocument/2006/relationships/image"/><Relationship Id="rId4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34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941441">
            <a:off x="13405576" y="2232520"/>
            <a:ext cx="14401564" cy="13231437"/>
          </a:xfrm>
          <a:custGeom>
            <a:avLst/>
            <a:gdLst/>
            <a:ahLst/>
            <a:cxnLst/>
            <a:rect r="r" b="b" t="t" l="l"/>
            <a:pathLst>
              <a:path h="13231437" w="14401564">
                <a:moveTo>
                  <a:pt x="0" y="0"/>
                </a:moveTo>
                <a:lnTo>
                  <a:pt x="14401564" y="0"/>
                </a:lnTo>
                <a:lnTo>
                  <a:pt x="14401564" y="13231437"/>
                </a:lnTo>
                <a:lnTo>
                  <a:pt x="0" y="132314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429081">
            <a:off x="-10158432" y="-5966650"/>
            <a:ext cx="14401564" cy="13231437"/>
          </a:xfrm>
          <a:custGeom>
            <a:avLst/>
            <a:gdLst/>
            <a:ahLst/>
            <a:cxnLst/>
            <a:rect r="r" b="b" t="t" l="l"/>
            <a:pathLst>
              <a:path h="13231437" w="14401564">
                <a:moveTo>
                  <a:pt x="0" y="0"/>
                </a:moveTo>
                <a:lnTo>
                  <a:pt x="14401564" y="0"/>
                </a:lnTo>
                <a:lnTo>
                  <a:pt x="14401564" y="13231437"/>
                </a:lnTo>
                <a:lnTo>
                  <a:pt x="0" y="132314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-1977635"/>
            <a:ext cx="19927110" cy="12264635"/>
          </a:xfrm>
          <a:custGeom>
            <a:avLst/>
            <a:gdLst/>
            <a:ahLst/>
            <a:cxnLst/>
            <a:rect r="r" b="b" t="t" l="l"/>
            <a:pathLst>
              <a:path h="12264635" w="19927110">
                <a:moveTo>
                  <a:pt x="0" y="0"/>
                </a:moveTo>
                <a:lnTo>
                  <a:pt x="19927110" y="0"/>
                </a:lnTo>
                <a:lnTo>
                  <a:pt x="19927110" y="12264635"/>
                </a:lnTo>
                <a:lnTo>
                  <a:pt x="0" y="122646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 l="-6736" t="-865" r="-3627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11239" y="6863228"/>
            <a:ext cx="13265522" cy="1899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ooper BT Light"/>
              </a:rPr>
              <a:t>Chih-Hsin Peng, Gaurangi Agrawal, Jiacheng Li, 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ooper BT Light"/>
              </a:rPr>
              <a:t>Ya Chu Hsu, Yi-Cheng Chung</a:t>
            </a:r>
          </a:p>
          <a:p>
            <a:pPr algn="ctr" marL="0" indent="0" lvl="0">
              <a:lnSpc>
                <a:spcPts val="504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903397" y="2321489"/>
            <a:ext cx="14993424" cy="332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99"/>
              </a:lnSpc>
            </a:pPr>
            <a:r>
              <a:rPr lang="en-US" sz="8499">
                <a:solidFill>
                  <a:srgbClr val="FFFFFF"/>
                </a:solidFill>
                <a:latin typeface="Cooper BT Bold"/>
              </a:rPr>
              <a:t>Trend Tracking: </a:t>
            </a:r>
          </a:p>
          <a:p>
            <a:pPr algn="ctr" marL="0" indent="0" lvl="0">
              <a:lnSpc>
                <a:spcPts val="8499"/>
              </a:lnSpc>
            </a:pPr>
            <a:r>
              <a:rPr lang="en-US" sz="8499">
                <a:solidFill>
                  <a:srgbClr val="FFFFFF"/>
                </a:solidFill>
                <a:latin typeface="Cooper BT Bold"/>
              </a:rPr>
              <a:t>Leverage Review Data for Industry Insight on Amazon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399991">
            <a:off x="4000476" y="-4000513"/>
            <a:ext cx="10287047" cy="18288027"/>
          </a:xfrm>
          <a:custGeom>
            <a:avLst/>
            <a:gdLst/>
            <a:ahLst/>
            <a:cxnLst/>
            <a:rect r="r" b="b" t="t" l="l"/>
            <a:pathLst>
              <a:path h="18288027" w="10287047">
                <a:moveTo>
                  <a:pt x="10287048" y="18288000"/>
                </a:moveTo>
                <a:lnTo>
                  <a:pt x="10287000" y="0"/>
                </a:lnTo>
                <a:lnTo>
                  <a:pt x="0" y="26"/>
                </a:lnTo>
                <a:lnTo>
                  <a:pt x="48" y="18288026"/>
                </a:lnTo>
                <a:lnTo>
                  <a:pt x="10287048" y="18288000"/>
                </a:lnTo>
                <a:close/>
              </a:path>
            </a:pathLst>
          </a:custGeom>
          <a:blipFill>
            <a:blip r:embed="rId2"/>
            <a:stretch>
              <a:fillRect l="-38851" t="0" r="-3885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43784" y="1975629"/>
            <a:ext cx="16000432" cy="6335742"/>
          </a:xfrm>
          <a:custGeom>
            <a:avLst/>
            <a:gdLst/>
            <a:ahLst/>
            <a:cxnLst/>
            <a:rect r="r" b="b" t="t" l="l"/>
            <a:pathLst>
              <a:path h="6335742" w="16000432">
                <a:moveTo>
                  <a:pt x="0" y="0"/>
                </a:moveTo>
                <a:lnTo>
                  <a:pt x="16000432" y="0"/>
                </a:lnTo>
                <a:lnTo>
                  <a:pt x="16000432" y="6335742"/>
                </a:lnTo>
                <a:lnTo>
                  <a:pt x="0" y="63357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95388" y="1004405"/>
            <a:ext cx="13971364" cy="49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99"/>
              </a:lnSpc>
            </a:pPr>
            <a:r>
              <a:rPr lang="en-US" sz="3699">
                <a:solidFill>
                  <a:srgbClr val="FFFFFF"/>
                </a:solidFill>
                <a:latin typeface="Cooper BT Bold"/>
              </a:rPr>
              <a:t>Average Sentiment Score and Reveiew Volumn Over Time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94650" y="8739996"/>
            <a:ext cx="14993350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ooper BT Bold"/>
              </a:rPr>
              <a:t>Notable volatility in the early 2000s, stabilizing after 2014, indicating consistent sentiment</a:t>
            </a: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ooper BT Bold"/>
              </a:rPr>
              <a:t>Sentiment scores are consistently positive, leaning between 0.4 to 0.8</a:t>
            </a:r>
          </a:p>
          <a:p>
            <a:pPr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399991">
            <a:off x="4000476" y="-4000513"/>
            <a:ext cx="10287047" cy="18288027"/>
          </a:xfrm>
          <a:custGeom>
            <a:avLst/>
            <a:gdLst/>
            <a:ahLst/>
            <a:cxnLst/>
            <a:rect r="r" b="b" t="t" l="l"/>
            <a:pathLst>
              <a:path h="18288027" w="10287047">
                <a:moveTo>
                  <a:pt x="10287048" y="18288000"/>
                </a:moveTo>
                <a:lnTo>
                  <a:pt x="10287000" y="0"/>
                </a:lnTo>
                <a:lnTo>
                  <a:pt x="0" y="26"/>
                </a:lnTo>
                <a:lnTo>
                  <a:pt x="48" y="18288026"/>
                </a:lnTo>
                <a:lnTo>
                  <a:pt x="10287048" y="18288000"/>
                </a:lnTo>
                <a:close/>
              </a:path>
            </a:pathLst>
          </a:custGeom>
          <a:blipFill>
            <a:blip r:embed="rId2"/>
            <a:stretch>
              <a:fillRect l="-38851" t="0" r="-38851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95388" y="1193959"/>
            <a:ext cx="9311861" cy="1137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99"/>
              </a:lnSpc>
            </a:pPr>
            <a:r>
              <a:rPr lang="en-US" sz="8499">
                <a:solidFill>
                  <a:srgbClr val="FFFFFF"/>
                </a:solidFill>
                <a:latin typeface="Cooper BT Bold"/>
              </a:rPr>
              <a:t>Challenge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05356" y="3341901"/>
            <a:ext cx="4723162" cy="4253587"/>
            <a:chOff x="0" y="0"/>
            <a:chExt cx="6297549" cy="5671449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6297549" cy="5671449"/>
              <a:chOff x="0" y="0"/>
              <a:chExt cx="3195423" cy="2877735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3195423" cy="2877735"/>
              </a:xfrm>
              <a:custGeom>
                <a:avLst/>
                <a:gdLst/>
                <a:ahLst/>
                <a:cxnLst/>
                <a:rect r="r" b="b" t="t" l="l"/>
                <a:pathLst>
                  <a:path h="2877735" w="3195423">
                    <a:moveTo>
                      <a:pt x="0" y="0"/>
                    </a:moveTo>
                    <a:lnTo>
                      <a:pt x="3195423" y="0"/>
                    </a:lnTo>
                    <a:lnTo>
                      <a:pt x="3195423" y="2877735"/>
                    </a:lnTo>
                    <a:lnTo>
                      <a:pt x="0" y="2877735"/>
                    </a:lnTo>
                    <a:close/>
                  </a:path>
                </a:pathLst>
              </a:custGeom>
              <a:solidFill>
                <a:srgbClr val="FFFFFF">
                  <a:alpha val="25882"/>
                </a:srgbClr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154521" y="311087"/>
              <a:ext cx="5988506" cy="11914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99"/>
                </a:lnSpc>
              </a:pPr>
              <a:r>
                <a:rPr lang="en-US" sz="3399">
                  <a:solidFill>
                    <a:srgbClr val="163459"/>
                  </a:solidFill>
                  <a:latin typeface="Cooper BT Bold"/>
                </a:rPr>
                <a:t>Processing Limitations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54521" y="2200725"/>
              <a:ext cx="5988506" cy="29229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82930" indent="-291465" lvl="1">
                <a:lnSpc>
                  <a:spcPts val="3510"/>
                </a:lnSpc>
                <a:buFont typeface="Arial"/>
                <a:buChar char="•"/>
              </a:pPr>
              <a:r>
                <a:rPr lang="en-US" sz="2700">
                  <a:solidFill>
                    <a:srgbClr val="163459"/>
                  </a:solidFill>
                  <a:latin typeface="Cooper BT Bold"/>
                </a:rPr>
                <a:t>5% of the original data</a:t>
              </a:r>
            </a:p>
            <a:p>
              <a:pPr>
                <a:lnSpc>
                  <a:spcPts val="3510"/>
                </a:lnSpc>
              </a:pPr>
            </a:p>
            <a:p>
              <a:pPr marL="582930" indent="-291465" lvl="1">
                <a:lnSpc>
                  <a:spcPts val="3510"/>
                </a:lnSpc>
                <a:buFont typeface="Arial"/>
                <a:buChar char="•"/>
              </a:pPr>
              <a:r>
                <a:rPr lang="en-US" sz="2700">
                  <a:solidFill>
                    <a:srgbClr val="163459"/>
                  </a:solidFill>
                  <a:latin typeface="Cooper BT Bold"/>
                </a:rPr>
                <a:t>RAM collapse</a:t>
              </a:r>
            </a:p>
            <a:p>
              <a:pPr>
                <a:lnSpc>
                  <a:spcPts val="3510"/>
                </a:lnSpc>
              </a:pPr>
            </a:p>
            <a:p>
              <a:pPr marL="582930" indent="-291465" lvl="1">
                <a:lnSpc>
                  <a:spcPts val="3510"/>
                </a:lnSpc>
                <a:buFont typeface="Arial"/>
                <a:buChar char="•"/>
              </a:pPr>
              <a:r>
                <a:rPr lang="en-US" sz="2700">
                  <a:solidFill>
                    <a:srgbClr val="163459"/>
                  </a:solidFill>
                  <a:latin typeface="Cooper BT Bold"/>
                </a:rPr>
                <a:t>Loss in accuracy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603738" y="3284704"/>
            <a:ext cx="6363168" cy="4315547"/>
            <a:chOff x="0" y="0"/>
            <a:chExt cx="8484224" cy="5754062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8484224" cy="5754062"/>
              <a:chOff x="0" y="0"/>
              <a:chExt cx="3542945" cy="2402851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3542945" cy="2402851"/>
              </a:xfrm>
              <a:custGeom>
                <a:avLst/>
                <a:gdLst/>
                <a:ahLst/>
                <a:cxnLst/>
                <a:rect r="r" b="b" t="t" l="l"/>
                <a:pathLst>
                  <a:path h="2402851" w="3542945">
                    <a:moveTo>
                      <a:pt x="0" y="0"/>
                    </a:moveTo>
                    <a:lnTo>
                      <a:pt x="3542945" y="0"/>
                    </a:lnTo>
                    <a:lnTo>
                      <a:pt x="3542945" y="2402851"/>
                    </a:lnTo>
                    <a:lnTo>
                      <a:pt x="0" y="2402851"/>
                    </a:lnTo>
                    <a:close/>
                  </a:path>
                </a:pathLst>
              </a:custGeom>
              <a:solidFill>
                <a:srgbClr val="FFFFFF">
                  <a:alpha val="25882"/>
                </a:srgbClr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208175" y="707006"/>
              <a:ext cx="8067873" cy="6966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3779">
                  <a:solidFill>
                    <a:srgbClr val="163459"/>
                  </a:solidFill>
                  <a:latin typeface="Cooper BT Bold"/>
                </a:rPr>
                <a:t>Constraints of Word2Vec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08175" y="2229293"/>
              <a:ext cx="8067873" cy="3221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36456" indent="-318228" lvl="1">
                <a:lnSpc>
                  <a:spcPts val="3832"/>
                </a:lnSpc>
                <a:buFont typeface="Arial"/>
                <a:buChar char="•"/>
              </a:pPr>
              <a:r>
                <a:rPr lang="en-US" sz="2947">
                  <a:solidFill>
                    <a:srgbClr val="163459"/>
                  </a:solidFill>
                  <a:latin typeface="Cooper BT Bold"/>
                </a:rPr>
                <a:t>Expected clustering of positive, and negative words</a:t>
              </a:r>
            </a:p>
            <a:p>
              <a:pPr>
                <a:lnSpc>
                  <a:spcPts val="3832"/>
                </a:lnSpc>
              </a:pPr>
            </a:p>
            <a:p>
              <a:pPr marL="636456" indent="-318228" lvl="1">
                <a:lnSpc>
                  <a:spcPts val="3832"/>
                </a:lnSpc>
                <a:buFont typeface="Arial"/>
                <a:buChar char="•"/>
              </a:pPr>
              <a:r>
                <a:rPr lang="en-US" sz="2947">
                  <a:solidFill>
                    <a:srgbClr val="163459"/>
                  </a:solidFill>
                  <a:latin typeface="Cooper BT Bold"/>
                </a:rPr>
                <a:t>Colab unable to process due to the size of dataset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921978" y="3303754"/>
            <a:ext cx="5175546" cy="4277447"/>
            <a:chOff x="0" y="0"/>
            <a:chExt cx="6900728" cy="5703262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6900728" cy="5703262"/>
              <a:chOff x="0" y="0"/>
              <a:chExt cx="3501481" cy="2893877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3501480" cy="2893877"/>
              </a:xfrm>
              <a:custGeom>
                <a:avLst/>
                <a:gdLst/>
                <a:ahLst/>
                <a:cxnLst/>
                <a:rect r="r" b="b" t="t" l="l"/>
                <a:pathLst>
                  <a:path h="2893877" w="3501480">
                    <a:moveTo>
                      <a:pt x="0" y="0"/>
                    </a:moveTo>
                    <a:lnTo>
                      <a:pt x="3501480" y="0"/>
                    </a:lnTo>
                    <a:lnTo>
                      <a:pt x="3501480" y="2893877"/>
                    </a:lnTo>
                    <a:lnTo>
                      <a:pt x="0" y="2893877"/>
                    </a:lnTo>
                    <a:close/>
                  </a:path>
                </a:pathLst>
              </a:custGeom>
              <a:solidFill>
                <a:srgbClr val="FFFFFF">
                  <a:alpha val="25882"/>
                </a:srgbClr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304647" y="644722"/>
              <a:ext cx="5988506" cy="619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99"/>
                </a:lnSpc>
              </a:pPr>
              <a:r>
                <a:rPr lang="en-US" sz="3399">
                  <a:solidFill>
                    <a:srgbClr val="163459"/>
                  </a:solidFill>
                  <a:latin typeface="Cooper BT Bold"/>
                </a:rPr>
                <a:t>PCA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50795" y="1683263"/>
              <a:ext cx="6595412" cy="34880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82930" indent="-291465" lvl="1">
                <a:lnSpc>
                  <a:spcPts val="3510"/>
                </a:lnSpc>
                <a:buFont typeface="Arial"/>
                <a:buChar char="•"/>
              </a:pPr>
              <a:r>
                <a:rPr lang="en-US" sz="2700">
                  <a:solidFill>
                    <a:srgbClr val="163459"/>
                  </a:solidFill>
                  <a:latin typeface="Cooper BT Bold"/>
                </a:rPr>
                <a:t>condensed dataset to 1,078 components, capturing 80% variance</a:t>
              </a:r>
            </a:p>
            <a:p>
              <a:pPr>
                <a:lnSpc>
                  <a:spcPts val="3510"/>
                </a:lnSpc>
              </a:pPr>
            </a:p>
            <a:p>
              <a:pPr marL="582930" indent="-291465" lvl="1">
                <a:lnSpc>
                  <a:spcPts val="3510"/>
                </a:lnSpc>
                <a:buFont typeface="Arial"/>
                <a:buChar char="•"/>
              </a:pPr>
              <a:r>
                <a:rPr lang="en-US" sz="2700">
                  <a:solidFill>
                    <a:srgbClr val="163459"/>
                  </a:solidFill>
                  <a:latin typeface="Cooper BT Bold"/>
                </a:rPr>
                <a:t>Extracting insights hindered by components.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399991">
            <a:off x="4000476" y="-4000513"/>
            <a:ext cx="10287047" cy="18288027"/>
          </a:xfrm>
          <a:custGeom>
            <a:avLst/>
            <a:gdLst/>
            <a:ahLst/>
            <a:cxnLst/>
            <a:rect r="r" b="b" t="t" l="l"/>
            <a:pathLst>
              <a:path h="18288027" w="10287047">
                <a:moveTo>
                  <a:pt x="10287048" y="18288000"/>
                </a:moveTo>
                <a:lnTo>
                  <a:pt x="10287000" y="0"/>
                </a:lnTo>
                <a:lnTo>
                  <a:pt x="0" y="26"/>
                </a:lnTo>
                <a:lnTo>
                  <a:pt x="48" y="18288026"/>
                </a:lnTo>
                <a:lnTo>
                  <a:pt x="10287048" y="18288000"/>
                </a:lnTo>
                <a:close/>
              </a:path>
            </a:pathLst>
          </a:custGeom>
          <a:blipFill>
            <a:blip r:embed="rId2"/>
            <a:stretch>
              <a:fillRect l="-38851" t="0" r="-38851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43855" y="3026379"/>
            <a:ext cx="7209403" cy="6298596"/>
            <a:chOff x="0" y="0"/>
            <a:chExt cx="4877473" cy="426127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77473" cy="4261272"/>
            </a:xfrm>
            <a:custGeom>
              <a:avLst/>
              <a:gdLst/>
              <a:ahLst/>
              <a:cxnLst/>
              <a:rect r="r" b="b" t="t" l="l"/>
              <a:pathLst>
                <a:path h="4261272" w="4877473">
                  <a:moveTo>
                    <a:pt x="0" y="0"/>
                  </a:moveTo>
                  <a:lnTo>
                    <a:pt x="4877473" y="0"/>
                  </a:lnTo>
                  <a:lnTo>
                    <a:pt x="4877473" y="4261272"/>
                  </a:lnTo>
                  <a:lnTo>
                    <a:pt x="0" y="4261272"/>
                  </a:lnTo>
                  <a:close/>
                </a:path>
              </a:pathLst>
            </a:custGeom>
            <a:solidFill>
              <a:srgbClr val="163459">
                <a:alpha val="2588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2006327" y="3799725"/>
            <a:ext cx="6284458" cy="530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FFFFFF"/>
                </a:solidFill>
                <a:latin typeface="Cooper BT Bold"/>
              </a:rPr>
              <a:t>Sentiment Classification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98024" y="5105376"/>
            <a:ext cx="6284458" cy="2910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83" indent="-237491" lvl="1">
              <a:lnSpc>
                <a:spcPts val="286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Cooper BT Bold"/>
              </a:rPr>
              <a:t>A moderate alignment between the highest customer ratings ('5.0') and the sentiments expressed in the reviews</a:t>
            </a:r>
          </a:p>
          <a:p>
            <a:pPr>
              <a:lnSpc>
                <a:spcPts val="2860"/>
              </a:lnSpc>
            </a:pPr>
          </a:p>
          <a:p>
            <a:pPr>
              <a:lnSpc>
                <a:spcPts val="2860"/>
              </a:lnSpc>
            </a:pPr>
          </a:p>
          <a:p>
            <a:pPr marL="474983" indent="-237491" lvl="1">
              <a:lnSpc>
                <a:spcPts val="286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Cooper BT Bold"/>
              </a:rPr>
              <a:t>Reasonable effectiveness in capturing the nuances of customer emotions</a:t>
            </a:r>
          </a:p>
          <a:p>
            <a:pPr>
              <a:lnSpc>
                <a:spcPts val="286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079307" y="3026379"/>
            <a:ext cx="6645952" cy="6413848"/>
            <a:chOff x="0" y="0"/>
            <a:chExt cx="4496274" cy="43392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96274" cy="4339246"/>
            </a:xfrm>
            <a:custGeom>
              <a:avLst/>
              <a:gdLst/>
              <a:ahLst/>
              <a:cxnLst/>
              <a:rect r="r" b="b" t="t" l="l"/>
              <a:pathLst>
                <a:path h="4339246" w="4496274">
                  <a:moveTo>
                    <a:pt x="0" y="0"/>
                  </a:moveTo>
                  <a:lnTo>
                    <a:pt x="4496274" y="0"/>
                  </a:lnTo>
                  <a:lnTo>
                    <a:pt x="4496274" y="4339246"/>
                  </a:lnTo>
                  <a:lnTo>
                    <a:pt x="0" y="4339246"/>
                  </a:lnTo>
                  <a:close/>
                </a:path>
              </a:pathLst>
            </a:custGeom>
            <a:solidFill>
              <a:srgbClr val="163459">
                <a:alpha val="25882"/>
              </a:srgbClr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822703" y="3655111"/>
            <a:ext cx="4901583" cy="547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04"/>
              </a:lnSpc>
            </a:pPr>
            <a:r>
              <a:rPr lang="en-US" sz="4004">
                <a:solidFill>
                  <a:srgbClr val="FFFFFF"/>
                </a:solidFill>
                <a:latin typeface="Cooper BT Bold"/>
              </a:rPr>
              <a:t>Insights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71129" y="4788296"/>
            <a:ext cx="5926704" cy="5223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96569" indent="-248284" lvl="1">
              <a:lnSpc>
                <a:spcPts val="298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Cooper BT Bold"/>
              </a:rPr>
              <a:t>Deeper understanding of customer contentment and highlighting disparities within the reviews</a:t>
            </a:r>
          </a:p>
          <a:p>
            <a:pPr>
              <a:lnSpc>
                <a:spcPts val="2989"/>
              </a:lnSpc>
            </a:pPr>
          </a:p>
          <a:p>
            <a:pPr>
              <a:lnSpc>
                <a:spcPts val="2989"/>
              </a:lnSpc>
            </a:pPr>
          </a:p>
          <a:p>
            <a:pPr marL="496569" indent="-248284" lvl="1">
              <a:lnSpc>
                <a:spcPts val="298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Cooper BT Bold"/>
              </a:rPr>
              <a:t>Amazon can create strategies aligned with current market trends and leverage consumer feedback to refine products</a:t>
            </a:r>
          </a:p>
          <a:p>
            <a:pPr>
              <a:lnSpc>
                <a:spcPts val="2989"/>
              </a:lnSpc>
            </a:pPr>
          </a:p>
          <a:p>
            <a:pPr>
              <a:lnSpc>
                <a:spcPts val="2989"/>
              </a:lnSpc>
            </a:pPr>
          </a:p>
          <a:p>
            <a:pPr>
              <a:lnSpc>
                <a:spcPts val="2989"/>
              </a:lnSpc>
            </a:pPr>
          </a:p>
          <a:p>
            <a:pPr>
              <a:lnSpc>
                <a:spcPts val="2989"/>
              </a:lnSpc>
            </a:pPr>
          </a:p>
          <a:p>
            <a:pPr>
              <a:lnSpc>
                <a:spcPts val="298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795388" y="1190625"/>
            <a:ext cx="6103129" cy="1144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99"/>
              </a:lnSpc>
            </a:pPr>
            <a:r>
              <a:rPr lang="en-US" sz="8499">
                <a:solidFill>
                  <a:srgbClr val="FFFFFF"/>
                </a:solidFill>
                <a:latin typeface="Cooper BT Bold"/>
              </a:rPr>
              <a:t>Conclusion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34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24565" y="4652169"/>
            <a:ext cx="11838870" cy="1144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99"/>
              </a:lnSpc>
            </a:pPr>
            <a:r>
              <a:rPr lang="en-US" sz="8499">
                <a:solidFill>
                  <a:srgbClr val="FFFFFF"/>
                </a:solidFill>
                <a:latin typeface="Cooper BT Bold"/>
              </a:rPr>
              <a:t>Thank you!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-2091556"/>
            <a:ext cx="18288000" cy="12378556"/>
          </a:xfrm>
          <a:custGeom>
            <a:avLst/>
            <a:gdLst/>
            <a:ahLst/>
            <a:cxnLst/>
            <a:rect r="r" b="b" t="t" l="l"/>
            <a:pathLst>
              <a:path h="12378556" w="18288000">
                <a:moveTo>
                  <a:pt x="0" y="0"/>
                </a:moveTo>
                <a:lnTo>
                  <a:pt x="18288000" y="0"/>
                </a:lnTo>
                <a:lnTo>
                  <a:pt x="18288000" y="12378556"/>
                </a:lnTo>
                <a:lnTo>
                  <a:pt x="0" y="12378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</a:blip>
            <a:stretch>
              <a:fillRect l="-9855" t="0" r="-10476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34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418249" y="6427603"/>
            <a:ext cx="12580967" cy="15791469"/>
          </a:xfrm>
          <a:custGeom>
            <a:avLst/>
            <a:gdLst/>
            <a:ahLst/>
            <a:cxnLst/>
            <a:rect r="r" b="b" t="t" l="l"/>
            <a:pathLst>
              <a:path h="15791469" w="12580967">
                <a:moveTo>
                  <a:pt x="0" y="0"/>
                </a:moveTo>
                <a:lnTo>
                  <a:pt x="12580968" y="0"/>
                </a:lnTo>
                <a:lnTo>
                  <a:pt x="12580968" y="15791469"/>
                </a:lnTo>
                <a:lnTo>
                  <a:pt x="0" y="157914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89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68784" y="946429"/>
            <a:ext cx="10550431" cy="1144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99"/>
              </a:lnSpc>
              <a:spcBef>
                <a:spcPct val="0"/>
              </a:spcBef>
            </a:pPr>
            <a:r>
              <a:rPr lang="en-US" sz="8499">
                <a:solidFill>
                  <a:srgbClr val="FFFFFF"/>
                </a:solidFill>
                <a:latin typeface="Cooper BT Bold"/>
              </a:rPr>
              <a:t>Agenda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487939" y="3490494"/>
            <a:ext cx="9312122" cy="5328086"/>
            <a:chOff x="0" y="0"/>
            <a:chExt cx="12416163" cy="7104115"/>
          </a:xfrm>
        </p:grpSpPr>
        <p:sp>
          <p:nvSpPr>
            <p:cNvPr name="AutoShape 5" id="5"/>
            <p:cNvSpPr/>
            <p:nvPr/>
          </p:nvSpPr>
          <p:spPr>
            <a:xfrm>
              <a:off x="1759219" y="1107678"/>
              <a:ext cx="8656320" cy="0"/>
            </a:xfrm>
            <a:prstGeom prst="line">
              <a:avLst/>
            </a:prstGeom>
            <a:ln cap="rnd" w="127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1759219" y="2704121"/>
              <a:ext cx="8656320" cy="0"/>
            </a:xfrm>
            <a:prstGeom prst="line">
              <a:avLst/>
            </a:prstGeom>
            <a:ln cap="rnd" w="127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7" id="7"/>
            <p:cNvSpPr/>
            <p:nvPr/>
          </p:nvSpPr>
          <p:spPr>
            <a:xfrm>
              <a:off x="1759219" y="4300563"/>
              <a:ext cx="8656320" cy="0"/>
            </a:xfrm>
            <a:prstGeom prst="line">
              <a:avLst/>
            </a:prstGeom>
            <a:ln cap="rnd" w="127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>
              <a:off x="1759219" y="5899731"/>
              <a:ext cx="8656320" cy="0"/>
            </a:xfrm>
            <a:prstGeom prst="line">
              <a:avLst/>
            </a:prstGeom>
            <a:ln cap="rnd" w="127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-76200"/>
              <a:ext cx="12174759" cy="880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Cooper BT Light"/>
                </a:rPr>
                <a:t>Motivation + Data Introduction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027971"/>
              <a:ext cx="12174759" cy="880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Cooper BT Light"/>
                </a:rPr>
                <a:t>Sentimental Analysis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427533"/>
              <a:ext cx="12174759" cy="880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Cooper BT Light"/>
                </a:rPr>
                <a:t>Pre-processing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4624413"/>
              <a:ext cx="12174759" cy="880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Cooper BT Light"/>
                </a:rPr>
                <a:t>Challenge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41404" y="6223581"/>
              <a:ext cx="12174759" cy="880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Cooper BT Light"/>
                </a:rPr>
                <a:t>Conclusion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0" y="-2091556"/>
            <a:ext cx="18288000" cy="12378556"/>
          </a:xfrm>
          <a:custGeom>
            <a:avLst/>
            <a:gdLst/>
            <a:ahLst/>
            <a:cxnLst/>
            <a:rect r="r" b="b" t="t" l="l"/>
            <a:pathLst>
              <a:path h="12378556" w="18288000">
                <a:moveTo>
                  <a:pt x="0" y="0"/>
                </a:moveTo>
                <a:lnTo>
                  <a:pt x="18288000" y="0"/>
                </a:lnTo>
                <a:lnTo>
                  <a:pt x="18288000" y="12378556"/>
                </a:lnTo>
                <a:lnTo>
                  <a:pt x="0" y="123785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999"/>
            </a:blip>
            <a:stretch>
              <a:fillRect l="-9855" t="0" r="-10476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399991">
            <a:off x="4000476" y="-4000513"/>
            <a:ext cx="10287047" cy="18288027"/>
          </a:xfrm>
          <a:custGeom>
            <a:avLst/>
            <a:gdLst/>
            <a:ahLst/>
            <a:cxnLst/>
            <a:rect r="r" b="b" t="t" l="l"/>
            <a:pathLst>
              <a:path h="18288027" w="10287047">
                <a:moveTo>
                  <a:pt x="10287048" y="18288000"/>
                </a:moveTo>
                <a:lnTo>
                  <a:pt x="10287000" y="0"/>
                </a:lnTo>
                <a:lnTo>
                  <a:pt x="0" y="26"/>
                </a:lnTo>
                <a:lnTo>
                  <a:pt x="48" y="18288026"/>
                </a:lnTo>
                <a:lnTo>
                  <a:pt x="10287048" y="18288000"/>
                </a:lnTo>
                <a:close/>
              </a:path>
            </a:pathLst>
          </a:custGeom>
          <a:blipFill>
            <a:blip r:embed="rId3"/>
            <a:stretch>
              <a:fillRect l="-38851" t="0" r="-38851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95388" y="1190625"/>
            <a:ext cx="9311861" cy="1144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99"/>
              </a:lnSpc>
            </a:pPr>
            <a:r>
              <a:rPr lang="en-US" sz="8499">
                <a:solidFill>
                  <a:srgbClr val="FFFFFF"/>
                </a:solidFill>
                <a:latin typeface="Cooper BT Bold"/>
              </a:rPr>
              <a:t>Data Description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4656" y="4607490"/>
            <a:ext cx="7291070" cy="3139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637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ooper BT Light"/>
              </a:rPr>
              <a:t>Amazon Fashion Review Data, sourced from UCSD Research</a:t>
            </a:r>
          </a:p>
          <a:p>
            <a:pPr marL="777240" indent="-388620" lvl="1">
              <a:lnSpc>
                <a:spcPts val="637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ooper BT Light"/>
              </a:rPr>
              <a:t>883,636 reviews</a:t>
            </a:r>
          </a:p>
          <a:p>
            <a:pPr algn="l" marL="777240" indent="-388620" lvl="1">
              <a:lnSpc>
                <a:spcPts val="637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ooper BT Light"/>
              </a:rPr>
              <a:t>From 1998 to 2018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525727" y="2959654"/>
            <a:ext cx="10483492" cy="6768869"/>
            <a:chOff x="0" y="0"/>
            <a:chExt cx="13977990" cy="90251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977990" cy="9025159"/>
            </a:xfrm>
            <a:custGeom>
              <a:avLst/>
              <a:gdLst/>
              <a:ahLst/>
              <a:cxnLst/>
              <a:rect r="r" b="b" t="t" l="l"/>
              <a:pathLst>
                <a:path h="9025159" w="13977990">
                  <a:moveTo>
                    <a:pt x="0" y="0"/>
                  </a:moveTo>
                  <a:lnTo>
                    <a:pt x="13977990" y="0"/>
                  </a:lnTo>
                  <a:lnTo>
                    <a:pt x="13977990" y="9025159"/>
                  </a:lnTo>
                  <a:lnTo>
                    <a:pt x="0" y="90251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320656" y="645289"/>
              <a:ext cx="426885" cy="6465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62"/>
                </a:lnSpc>
              </a:pPr>
              <a:r>
                <a:rPr lang="en-US" sz="2520">
                  <a:solidFill>
                    <a:srgbClr val="FFFFFF"/>
                  </a:solidFill>
                  <a:ea typeface="Cooper BT Light"/>
                </a:rPr>
                <a:t>📌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876024" y="4773652"/>
              <a:ext cx="426885" cy="6465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62"/>
                </a:lnSpc>
              </a:pPr>
              <a:r>
                <a:rPr lang="en-US" sz="2520">
                  <a:solidFill>
                    <a:srgbClr val="FFFFFF"/>
                  </a:solidFill>
                  <a:ea typeface="Cooper BT Light"/>
                </a:rPr>
                <a:t>📌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624482" y="5485066"/>
              <a:ext cx="426885" cy="6465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62"/>
                </a:lnSpc>
              </a:pPr>
              <a:r>
                <a:rPr lang="en-US" sz="2520">
                  <a:solidFill>
                    <a:srgbClr val="FFFFFF"/>
                  </a:solidFill>
                  <a:ea typeface="Cooper BT Light"/>
                </a:rPr>
                <a:t>📌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34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51239" y="3778095"/>
            <a:ext cx="323850" cy="32385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6613525" y="2784238"/>
            <a:ext cx="26587478" cy="6569312"/>
            <a:chOff x="0" y="0"/>
            <a:chExt cx="35449971" cy="8759082"/>
          </a:xfrm>
        </p:grpSpPr>
        <p:sp>
          <p:nvSpPr>
            <p:cNvPr name="AutoShape 5" id="5"/>
            <p:cNvSpPr/>
            <p:nvPr/>
          </p:nvSpPr>
          <p:spPr>
            <a:xfrm>
              <a:off x="0" y="1547392"/>
              <a:ext cx="23255841" cy="0"/>
            </a:xfrm>
            <a:prstGeom prst="line">
              <a:avLst/>
            </a:prstGeom>
            <a:ln cap="rnd" w="127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6" id="6"/>
            <p:cNvGrpSpPr/>
            <p:nvPr/>
          </p:nvGrpSpPr>
          <p:grpSpPr>
            <a:xfrm rot="0">
              <a:off x="17537763" y="1325142"/>
              <a:ext cx="431800" cy="431800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23255841" y="1325142"/>
              <a:ext cx="431800" cy="431800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10389015" y="-38100"/>
              <a:ext cx="3356230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Cooper BT"/>
                </a:rPr>
                <a:t>SAMPLING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0030950" y="2318917"/>
              <a:ext cx="4757223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FFFFFF"/>
                  </a:solidFill>
                  <a:latin typeface="Cooper BT"/>
                </a:rPr>
                <a:t>row: 883,636 → 44,182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6086457" y="-38100"/>
              <a:ext cx="3986617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Cooper BT"/>
                </a:rPr>
                <a:t>NULL VALUE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1364530" y="2340930"/>
              <a:ext cx="4757223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19"/>
                </a:lnSpc>
                <a:spcBef>
                  <a:spcPct val="0"/>
                </a:spcBef>
              </a:pPr>
              <a:r>
                <a:rPr lang="en-US" sz="2299">
                  <a:solidFill>
                    <a:srgbClr val="FFFFFF"/>
                  </a:solidFill>
                  <a:latin typeface="Cooper BT Extra-Light"/>
                </a:rPr>
                <a:t>drop the duplicated value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21861695" y="78740"/>
              <a:ext cx="316629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</a:pPr>
              <a:r>
                <a:rPr lang="en-US" sz="3000">
                  <a:solidFill>
                    <a:srgbClr val="FFFFFF"/>
                  </a:solidFill>
                  <a:latin typeface="Cooper BT"/>
                </a:rPr>
                <a:t>DUPLICATES 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5208894" y="2021097"/>
              <a:ext cx="6665500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FFFFFF"/>
                  </a:solidFill>
                  <a:latin typeface="Cooper BT"/>
                </a:rPr>
                <a:t>• style, image: drop column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FFFFFF"/>
                  </a:solidFill>
                  <a:latin typeface="Cooper BT"/>
                </a:rPr>
                <a:t>• reviewerName, reviewText, summary: drop null value</a:t>
              </a:r>
            </a:p>
            <a:p>
              <a:pPr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FFFFFF"/>
                  </a:solidFill>
                  <a:latin typeface="Cooper BT"/>
                </a:rPr>
                <a:t>• vote: fill in N/A </a:t>
              </a:r>
            </a:p>
          </p:txBody>
        </p:sp>
        <p:grpSp>
          <p:nvGrpSpPr>
            <p:cNvPr name="Group 16" id="16"/>
            <p:cNvGrpSpPr/>
            <p:nvPr/>
          </p:nvGrpSpPr>
          <p:grpSpPr>
            <a:xfrm rot="0">
              <a:off x="29364688" y="6902342"/>
              <a:ext cx="431800" cy="431800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AutoShape 18" id="18"/>
            <p:cNvSpPr/>
            <p:nvPr/>
          </p:nvSpPr>
          <p:spPr>
            <a:xfrm>
              <a:off x="12194130" y="7219842"/>
              <a:ext cx="23255841" cy="0"/>
            </a:xfrm>
            <a:prstGeom prst="line">
              <a:avLst/>
            </a:prstGeom>
            <a:ln cap="rnd" w="127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19" id="19"/>
            <p:cNvGrpSpPr/>
            <p:nvPr/>
          </p:nvGrpSpPr>
          <p:grpSpPr>
            <a:xfrm rot="0">
              <a:off x="12194130" y="7003942"/>
              <a:ext cx="431800" cy="431800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1" id="21"/>
            <p:cNvGrpSpPr/>
            <p:nvPr/>
          </p:nvGrpSpPr>
          <p:grpSpPr>
            <a:xfrm rot="0">
              <a:off x="14915173" y="6991242"/>
              <a:ext cx="431800" cy="431800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3" id="23"/>
            <p:cNvGrpSpPr/>
            <p:nvPr/>
          </p:nvGrpSpPr>
          <p:grpSpPr>
            <a:xfrm rot="0">
              <a:off x="18556988" y="6991242"/>
              <a:ext cx="431800" cy="431800"/>
              <a:chOff x="0" y="0"/>
              <a:chExt cx="6350000" cy="63500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5" id="25"/>
            <p:cNvGrpSpPr/>
            <p:nvPr/>
          </p:nvGrpSpPr>
          <p:grpSpPr>
            <a:xfrm rot="0">
              <a:off x="22201888" y="7003942"/>
              <a:ext cx="431800" cy="431800"/>
              <a:chOff x="0" y="0"/>
              <a:chExt cx="6350000" cy="63500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10575000" y="5645042"/>
              <a:ext cx="4056727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Cooper BT Extra-Light"/>
                </a:rPr>
                <a:t>STOP WORD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13318610" y="7905642"/>
              <a:ext cx="4056727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Cooper BT Extra-Light"/>
                </a:rPr>
                <a:t>LOWER CASE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15958102" y="5251342"/>
              <a:ext cx="6685954" cy="15519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Cooper BT Extra-Light"/>
                </a:rPr>
                <a:t>REMAIN CHARACTER/ NUMBER/ SPACE 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21297227" y="7994542"/>
              <a:ext cx="2085613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Cooper BT"/>
                </a:rPr>
                <a:t>STEM</a:t>
              </a:r>
            </a:p>
          </p:txBody>
        </p:sp>
        <p:grpSp>
          <p:nvGrpSpPr>
            <p:cNvPr name="Group 31" id="31"/>
            <p:cNvGrpSpPr/>
            <p:nvPr/>
          </p:nvGrpSpPr>
          <p:grpSpPr>
            <a:xfrm rot="0">
              <a:off x="25846788" y="7003942"/>
              <a:ext cx="431800" cy="431800"/>
              <a:chOff x="0" y="0"/>
              <a:chExt cx="6350000" cy="63500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33" id="33"/>
            <p:cNvSpPr txBox="true"/>
            <p:nvPr/>
          </p:nvSpPr>
          <p:spPr>
            <a:xfrm rot="0">
              <a:off x="24020035" y="5645042"/>
              <a:ext cx="4085307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Cooper BT"/>
                </a:rPr>
                <a:t>LEMMATIZE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27529329" y="7994542"/>
              <a:ext cx="6862660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Cooper BT"/>
                </a:rPr>
                <a:t>WORD TOKENIZE</a:t>
              </a: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795388" y="1190625"/>
            <a:ext cx="9311861" cy="1144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99"/>
              </a:lnSpc>
            </a:pPr>
            <a:r>
              <a:rPr lang="en-US" sz="8499">
                <a:solidFill>
                  <a:srgbClr val="FFFFFF"/>
                </a:solidFill>
                <a:latin typeface="Cooper BT Bold"/>
              </a:rPr>
              <a:t>Pre-Processing</a:t>
            </a:r>
          </a:p>
        </p:txBody>
      </p:sp>
      <p:sp>
        <p:nvSpPr>
          <p:cNvPr name="Freeform 36" id="36"/>
          <p:cNvSpPr/>
          <p:nvPr/>
        </p:nvSpPr>
        <p:spPr>
          <a:xfrm flipH="false" flipV="false" rot="0">
            <a:off x="0" y="-2091556"/>
            <a:ext cx="18288000" cy="12378556"/>
          </a:xfrm>
          <a:custGeom>
            <a:avLst/>
            <a:gdLst/>
            <a:ahLst/>
            <a:cxnLst/>
            <a:rect r="r" b="b" t="t" l="l"/>
            <a:pathLst>
              <a:path h="12378556" w="18288000">
                <a:moveTo>
                  <a:pt x="0" y="0"/>
                </a:moveTo>
                <a:lnTo>
                  <a:pt x="18288000" y="0"/>
                </a:lnTo>
                <a:lnTo>
                  <a:pt x="18288000" y="12378556"/>
                </a:lnTo>
                <a:lnTo>
                  <a:pt x="0" y="12378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00"/>
            </a:blip>
            <a:stretch>
              <a:fillRect l="-9855" t="0" r="-10476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34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525387">
            <a:off x="-4514527" y="-14006464"/>
            <a:ext cx="19475927" cy="19672654"/>
          </a:xfrm>
          <a:custGeom>
            <a:avLst/>
            <a:gdLst/>
            <a:ahLst/>
            <a:cxnLst/>
            <a:rect r="r" b="b" t="t" l="l"/>
            <a:pathLst>
              <a:path h="19672654" w="19475927">
                <a:moveTo>
                  <a:pt x="0" y="0"/>
                </a:moveTo>
                <a:lnTo>
                  <a:pt x="19475927" y="0"/>
                </a:lnTo>
                <a:lnTo>
                  <a:pt x="19475927" y="19672654"/>
                </a:lnTo>
                <a:lnTo>
                  <a:pt x="0" y="196726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47288" y="4652169"/>
            <a:ext cx="14993424" cy="1144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99"/>
              </a:lnSpc>
            </a:pPr>
            <a:r>
              <a:rPr lang="en-US" sz="8499">
                <a:solidFill>
                  <a:srgbClr val="FFFFFF"/>
                </a:solidFill>
                <a:latin typeface="Cooper BT Bold"/>
              </a:rPr>
              <a:t>Sentiment Analysis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-2091556"/>
            <a:ext cx="18288000" cy="12378556"/>
          </a:xfrm>
          <a:custGeom>
            <a:avLst/>
            <a:gdLst/>
            <a:ahLst/>
            <a:cxnLst/>
            <a:rect r="r" b="b" t="t" l="l"/>
            <a:pathLst>
              <a:path h="12378556" w="18288000">
                <a:moveTo>
                  <a:pt x="0" y="0"/>
                </a:moveTo>
                <a:lnTo>
                  <a:pt x="18288000" y="0"/>
                </a:lnTo>
                <a:lnTo>
                  <a:pt x="18288000" y="12378556"/>
                </a:lnTo>
                <a:lnTo>
                  <a:pt x="0" y="123785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"/>
            </a:blip>
            <a:stretch>
              <a:fillRect l="-9855" t="0" r="-10476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-77851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517042" y="2300170"/>
          <a:ext cx="15253915" cy="6621910"/>
        </p:xfrm>
        <a:graphic>
          <a:graphicData uri="http://schemas.openxmlformats.org/drawingml/2006/table">
            <a:tbl>
              <a:tblPr/>
              <a:tblGrid>
                <a:gridCol w="1612950"/>
                <a:gridCol w="2657186"/>
                <a:gridCol w="3661260"/>
                <a:gridCol w="3661260"/>
                <a:gridCol w="3661260"/>
              </a:tblGrid>
              <a:tr h="13112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Cooper BT Bold"/>
                        </a:rPr>
                        <a:t>SUMMARY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DF1717"/>
                          </a:solidFill>
                          <a:latin typeface="Cooper BT Bold"/>
                        </a:rPr>
                        <a:t>SUMMARY(FROM ORIGIANL SUMMARY)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Cooper BT Bold"/>
                        </a:rPr>
                        <a:t>REVIEWTEXT(AFTER PRE-PROCESS)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DF1717"/>
                          </a:solidFill>
                          <a:latin typeface="Cooper BT Bold"/>
                        </a:rPr>
                        <a:t>SUMMARY(FROM REVIEWTEXT)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46896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691612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Entirely too small!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small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seem size way read review order size larger id...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read larger normal small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82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204341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... not even fit on my ear i would not recomme...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fit recommend are tiny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small even fit ear would recommend product tin...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recommend small fit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189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625152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I thought I got the right size but apparently not 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thought got right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thought got right size appar way small order size im cross dresser look cute way small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thought got look right appar small cute small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517042" y="669461"/>
            <a:ext cx="15253915" cy="1790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ooper BT Bold"/>
              </a:rPr>
              <a:t>Is there any relationship between original_summary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ooper BT Bold"/>
              </a:rPr>
              <a:t>and extract_summary?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682572" y="9191625"/>
            <a:ext cx="708838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DF1717"/>
                </a:solidFill>
                <a:latin typeface="Cooper BT Bold"/>
              </a:rPr>
              <a:t>similarity between summary= 5.11 %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0" r="0" b="-778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68062" y="3253899"/>
            <a:ext cx="5032716" cy="5032716"/>
          </a:xfrm>
          <a:custGeom>
            <a:avLst/>
            <a:gdLst/>
            <a:ahLst/>
            <a:cxnLst/>
            <a:rect r="r" b="b" t="t" l="l"/>
            <a:pathLst>
              <a:path h="5032716" w="5032716">
                <a:moveTo>
                  <a:pt x="0" y="0"/>
                </a:moveTo>
                <a:lnTo>
                  <a:pt x="5032717" y="0"/>
                </a:lnTo>
                <a:lnTo>
                  <a:pt x="5032717" y="5032716"/>
                </a:lnTo>
                <a:lnTo>
                  <a:pt x="0" y="50327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742938" y="3253899"/>
            <a:ext cx="6386668" cy="5032716"/>
          </a:xfrm>
          <a:custGeom>
            <a:avLst/>
            <a:gdLst/>
            <a:ahLst/>
            <a:cxnLst/>
            <a:rect r="r" b="b" t="t" l="l"/>
            <a:pathLst>
              <a:path h="5032716" w="6386668">
                <a:moveTo>
                  <a:pt x="0" y="0"/>
                </a:moveTo>
                <a:lnTo>
                  <a:pt x="6386668" y="0"/>
                </a:lnTo>
                <a:lnTo>
                  <a:pt x="6386668" y="5032716"/>
                </a:lnTo>
                <a:lnTo>
                  <a:pt x="0" y="5032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4" t="0" r="-224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668310" y="2981953"/>
          <a:ext cx="4636172" cy="5868288"/>
        </p:xfrm>
        <a:graphic>
          <a:graphicData uri="http://schemas.openxmlformats.org/drawingml/2006/table">
            <a:tbl>
              <a:tblPr/>
              <a:tblGrid>
                <a:gridCol w="1371297"/>
                <a:gridCol w="1433479"/>
              </a:tblGrid>
              <a:tr h="11353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TONE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SENTITMENT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SCORE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254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very positivge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x &gt; 0.6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628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positive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0.6 ≥ x &gt;0.2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87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neutral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0.2 ≥ x &gt; -0.2</a:t>
                      </a:r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8972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negative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-0.2 &gt; x ≥ -0.6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277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very negative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-0.6 &gt; x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1517042" y="660082"/>
            <a:ext cx="15253915" cy="1332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Cooper BT Bold"/>
              </a:rPr>
              <a:t>Classify emotional tones into 5 ranks</a:t>
            </a:r>
          </a:p>
          <a:p>
            <a:pPr algn="ctr">
              <a:lnSpc>
                <a:spcPts val="531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2752184" y="8798243"/>
            <a:ext cx="4956153" cy="460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000000"/>
                </a:solidFill>
                <a:latin typeface="Cooper BT Bold"/>
              </a:rPr>
              <a:t>Word Cloud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-778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17042" y="650399"/>
            <a:ext cx="15253915" cy="179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>
                    <a:alpha val="91765"/>
                  </a:srgbClr>
                </a:solidFill>
                <a:latin typeface="Cooper BT Bold"/>
              </a:rPr>
              <a:t>Compare the classified emotional tone with the overall rating to validate the accuracy of sentiment classification</a:t>
            </a:r>
          </a:p>
          <a:p>
            <a:pPr algn="ctr">
              <a:lnSpc>
                <a:spcPts val="4759"/>
              </a:lnSpc>
            </a:pP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483779" y="2685545"/>
          <a:ext cx="6775521" cy="6460747"/>
        </p:xfrm>
        <a:graphic>
          <a:graphicData uri="http://schemas.openxmlformats.org/drawingml/2006/table">
            <a:tbl>
              <a:tblPr/>
              <a:tblGrid>
                <a:gridCol w="2254723"/>
                <a:gridCol w="2020848"/>
                <a:gridCol w="2499949"/>
              </a:tblGrid>
              <a:tr h="113514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TONE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OVERALL RANKING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PERCENTAGE MATCH (%)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55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very positivge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35.02 %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168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positive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4.78 %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480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neutral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2.78 %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10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negative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0.92 %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254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very negative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oper BT Bold"/>
                        </a:rPr>
                        <a:t>0.66 %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942975" y="2685545"/>
          <a:ext cx="9117869" cy="6469606"/>
        </p:xfrm>
        <a:graphic>
          <a:graphicData uri="http://schemas.openxmlformats.org/drawingml/2006/table">
            <a:tbl>
              <a:tblPr/>
              <a:tblGrid>
                <a:gridCol w="1725540"/>
                <a:gridCol w="3990387"/>
                <a:gridCol w="1606157"/>
                <a:gridCol w="1795785"/>
              </a:tblGrid>
              <a:tr h="113514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INDEX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REVIEWTEXT</a:t>
                      </a:r>
                      <a:endParaRPr lang="en-US" sz="1100"/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(AFTER PRE-PROCESS)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TONE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7266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87569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nut malo e cheap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0.0000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Neutral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83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691612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seem size way read review order size larger id...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0.0000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Neutral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002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204341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small even fit ear would recommend product tin...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0.7351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Very Positive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83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625152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thought got right size appar way small order s...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0.4588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Positive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514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457145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love wallet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0.6369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ooper BT Bold"/>
                        </a:rPr>
                        <a:t>Very Positive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-77851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334155" y="2470085"/>
          <a:ext cx="8635073" cy="6788215"/>
        </p:xfrm>
        <a:graphic>
          <a:graphicData uri="http://schemas.openxmlformats.org/drawingml/2006/table">
            <a:tbl>
              <a:tblPr/>
              <a:tblGrid>
                <a:gridCol w="2634605"/>
                <a:gridCol w="3059697"/>
                <a:gridCol w="2940771"/>
              </a:tblGrid>
              <a:tr h="12942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DF1717"/>
                          </a:solidFill>
                          <a:latin typeface="Cooper BT Bold"/>
                        </a:rPr>
                        <a:t>EMOTION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163459"/>
                          </a:solidFill>
                          <a:latin typeface="Cooper BT Bold"/>
                        </a:rPr>
                        <a:t>ASIN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163459"/>
                          </a:solidFill>
                          <a:latin typeface="Cooper BT Bold"/>
                        </a:rPr>
                        <a:t>CATEGORY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6307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Very Positive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B00I0VHS10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Outdoor Activity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439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B000KPIHQ4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Outdoor Activity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256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B00RLSCLJM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Accessories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6392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Very Negative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B000KPIHQ4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Outdoor Activity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52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B000V0IBDM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Accessories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52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B0017U1KBK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Furniture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9315918" y="2470085"/>
          <a:ext cx="8635073" cy="6788215"/>
        </p:xfrm>
        <a:graphic>
          <a:graphicData uri="http://schemas.openxmlformats.org/drawingml/2006/table">
            <a:tbl>
              <a:tblPr/>
              <a:tblGrid>
                <a:gridCol w="2634605"/>
                <a:gridCol w="3059697"/>
                <a:gridCol w="2940771"/>
              </a:tblGrid>
              <a:tr h="12942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DF1717"/>
                          </a:solidFill>
                          <a:latin typeface="Cooper BT Bold"/>
                        </a:rPr>
                        <a:t>OVERALL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163459"/>
                          </a:solidFill>
                          <a:latin typeface="Cooper BT Bold"/>
                        </a:rPr>
                        <a:t>ASIN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163459"/>
                          </a:solidFill>
                          <a:latin typeface="Cooper BT Bold"/>
                        </a:rPr>
                        <a:t>CATEGORY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6307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5.0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B000KPIHQ4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Outdoor Activity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439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B00RLSCLJM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Accessories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128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B000V0IBDM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Accessories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520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1.0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B00UJ6GUYA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Decoration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52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B000YFSR5G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Clothing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52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B00SH9BD0W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63459"/>
                          </a:solidFill>
                          <a:latin typeface="Cooper BT Bold"/>
                        </a:rPr>
                        <a:t>Accessories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634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669442" y="555149"/>
            <a:ext cx="15253915" cy="118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63459"/>
                </a:solidFill>
                <a:latin typeface="Cooper BT Bold"/>
              </a:rPr>
              <a:t>Top 3 Most Reviewed Categories by Sentiment Tone &amp; Overall Ranking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DAF-TwPpLa8</dc:identifier>
  <dcterms:modified xsi:type="dcterms:W3CDTF">2011-08-01T06:04:30Z</dcterms:modified>
  <cp:revision>1</cp:revision>
  <dc:title>BA820 Group2</dc:title>
</cp:coreProperties>
</file>

<file path=docProps/thumbnail.jpeg>
</file>